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notesMasterIdLst>
    <p:notesMasterId r:id="rId15"/>
  </p:notesMasterIdLst>
  <p:sldIdLst>
    <p:sldId id="256" r:id="rId12"/>
    <p:sldId id="257" r:id="rId13"/>
    <p:sldId id="25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Для перемещения страницы щёлкните мышью</a:t>
            </a: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6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</a:p>
        </p:txBody>
      </p:sp>
      <p:sp>
        <p:nvSpPr>
          <p:cNvPr id="69" name="PlaceHolder 4"/>
          <p:cNvSpPr>
            <a:spLocks noGrp="1"/>
          </p:cNvSpPr>
          <p:nvPr>
            <p:ph type="dt" idx="3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70" name="PlaceHolder 5"/>
          <p:cNvSpPr>
            <a:spLocks noGrp="1"/>
          </p:cNvSpPr>
          <p:nvPr>
            <p:ph type="ftr" idx="3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71" name="PlaceHolder 6"/>
          <p:cNvSpPr>
            <a:spLocks noGrp="1"/>
          </p:cNvSpPr>
          <p:nvPr>
            <p:ph type="sldNum" idx="3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E096493-6C14-420D-B9EA-124ACB22A49B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6B16389-29B7-4F1A-9D22-CC067A894049}" type="slidenum">
              <a:rPr lang="ru-RU" sz="1200" b="0" strike="noStrike" spc="-1">
                <a:solidFill>
                  <a:schemeClr val="dk1"/>
                </a:solidFill>
                <a:latin typeface="+mn-lt"/>
                <a:ea typeface="+mn-ea"/>
              </a:rPr>
              <a:t>2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-21600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B60373A-6C67-4E06-B421-B2C6D2A3E67E}" type="slidenum">
              <a:rPr lang="ru-RU" sz="1200" b="0" strike="noStrike" spc="-1">
                <a:solidFill>
                  <a:schemeClr val="dk1"/>
                </a:solidFill>
                <a:latin typeface="+mn-lt"/>
                <a:ea typeface="+mn-ea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2CE729A-1EEC-43CC-BD39-86E13DF2A15F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82FCBE10-B668-49D6-A62E-3CDEE26176D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066C74EF-C3AB-4692-8324-BD23FA70672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75DAA26-B0BF-478B-AAFF-64641C5C265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368F0D7F-6B77-4653-930F-A4A85B92A7D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5B7832D-DA7E-485D-8E82-643714DFC65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2F373DC1-CA46-4A97-9B97-A10F4C08D6D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84219551-EF71-4145-BAEA-58A31AE8A6D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B6E257A6-748B-4C78-AAE7-BE58757730C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3F598F4B-19E7-425C-903B-62E306EF21C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049D6F58-6B1E-4909-BD34-C543DE3F39E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ru-RU" sz="60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6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590A5EA-5485-451B-9CA2-B3343E4D5C70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32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Второй уровень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chemeClr val="dk1"/>
                </a:solidFill>
                <a:latin typeface="Calibri"/>
              </a:rPr>
              <a:t>Третий уровень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Четвертый уровень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</p:txBody>
      </p:sp>
      <p:sp>
        <p:nvSpPr>
          <p:cNvPr id="57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59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35CC049-86F7-4F7C-87EA-39CDC67C6D58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32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200" b="0" strike="noStrike" spc="-1">
                <a:solidFill>
                  <a:schemeClr val="dk1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chemeClr val="dk1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200" b="0" strike="noStrike" spc="-1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chemeClr val="dk1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chemeClr val="dk1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chemeClr val="dk1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16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</p:txBody>
      </p:sp>
      <p:sp>
        <p:nvSpPr>
          <p:cNvPr id="63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65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73F3D18-D4E1-434D-9594-1A2C3DA6B4F4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chemeClr val="dk1"/>
                </a:solidFill>
                <a:latin typeface="Calibri"/>
              </a:rPr>
              <a:t>Второй уровень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Третий уровень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Четвертый уровень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D2D050F-1A31-49CA-9C4D-6E1BD1664A54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chemeClr val="dk1"/>
                </a:solidFill>
                <a:latin typeface="Calibri"/>
              </a:rPr>
              <a:t>Второй уровень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Третий уровень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Четвертый уровень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C0238C4-1D72-4390-9E1E-29F3059E560F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chemeClr val="dk1"/>
                </a:solidFill>
                <a:latin typeface="Calibri"/>
              </a:rPr>
              <a:t>Второй уровень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Третий уровень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Четвертый уровень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1EB5AEB-1A7F-4104-96EA-C0421902E46A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60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6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Образец текста</a:t>
            </a:r>
            <a:endParaRPr lang="ru-RU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8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D45E495-45D9-4163-B719-F55E34DF21A8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chemeClr val="dk1"/>
                </a:solidFill>
                <a:latin typeface="Calibri"/>
              </a:rPr>
              <a:t>Второй уровень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Третий уровень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Четвертый уровень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chemeClr val="dk1"/>
                </a:solidFill>
                <a:latin typeface="Calibri"/>
              </a:rPr>
              <a:t>Второй уровень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Третий уровень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Четвертый уровень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32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4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E24E20A-FBBC-4296-8E47-9804C424954E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  <a:endParaRPr lang="ru-RU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chemeClr val="dk1"/>
                </a:solidFill>
                <a:latin typeface="Calibri"/>
              </a:rPr>
              <a:t>Второй уровень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Третий уровень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Четвертый уровень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2400" b="1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  <a:endParaRPr lang="ru-RU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chemeClr val="dk1"/>
                </a:solidFill>
                <a:latin typeface="Calibri"/>
              </a:rPr>
              <a:t>Образец текста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chemeClr val="dk1"/>
                </a:solidFill>
                <a:latin typeface="Calibri"/>
              </a:rPr>
              <a:t>Второй уровень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chemeClr val="dk1"/>
                </a:solidFill>
                <a:latin typeface="Calibri"/>
              </a:rPr>
              <a:t>Третий уровень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Четвертый уровень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chemeClr val="dk1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5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9477115-895E-47D9-9EB7-20F28EC63807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9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6213C7A-2AA6-4235-B9E9-0D90E4469E9D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53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541C8EC-81CF-4ACE-970A-BF79357DF6D0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69040" y="1258920"/>
            <a:ext cx="10791720" cy="1325160"/>
          </a:xfrm>
          <a:prstGeom prst="rect">
            <a:avLst/>
          </a:prstGeom>
          <a:solidFill>
            <a:schemeClr val="accent4"/>
          </a:solidFill>
          <a:ln w="12600">
            <a:solidFill>
              <a:schemeClr val="accent4"/>
            </a:solidFill>
            <a:miter/>
          </a:ln>
        </p:spPr>
        <p:txBody>
          <a:bodyPr lIns="91440" tIns="45720" rIns="91440" bIns="45720" anchor="ctr">
            <a:norm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ru-RU" sz="4400" b="0" strike="noStrike" spc="-1">
                <a:solidFill>
                  <a:schemeClr val="lt1"/>
                </a:solidFill>
                <a:latin typeface="Times New Roman"/>
              </a:rPr>
              <a:t> Смена </a:t>
            </a:r>
            <a:r>
              <a:rPr sz="4400"/>
              <a:t/>
            </a:r>
            <a:br>
              <a:rPr sz="4400"/>
            </a:br>
            <a:r>
              <a:rPr lang="ru-RU" sz="4400" b="0" strike="noStrike" spc="-1">
                <a:solidFill>
                  <a:schemeClr val="lt1"/>
                </a:solidFill>
                <a:latin typeface="Times New Roman"/>
              </a:rPr>
              <a:t>«</a:t>
            </a:r>
            <a:r>
              <a:rPr lang="ru-RU" sz="4400" b="0" strike="noStrike" spc="-1">
                <a:solidFill>
                  <a:srgbClr val="444444"/>
                </a:solidFill>
                <a:latin typeface="Roboto"/>
              </a:rPr>
              <a:t>«Хочу все знать! - 2025»</a:t>
            </a:r>
            <a:r>
              <a:rPr lang="ru-RU" sz="4400" b="0" strike="noStrike" spc="-1">
                <a:solidFill>
                  <a:schemeClr val="lt1"/>
                </a:solidFill>
                <a:latin typeface="Times New Roman"/>
              </a:rPr>
              <a:t>»</a:t>
            </a:r>
            <a:endParaRPr lang="ru-RU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3" name="AutoShape 6"/>
          <p:cNvSpPr/>
          <p:nvPr/>
        </p:nvSpPr>
        <p:spPr>
          <a:xfrm>
            <a:off x="155520" y="-144360"/>
            <a:ext cx="4309560" cy="4309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numCol="1" spcCol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74" name="Рисунок 4"/>
          <p:cNvPicPr/>
          <p:nvPr/>
        </p:nvPicPr>
        <p:blipFill>
          <a:blip r:embed="rId2"/>
          <a:stretch/>
        </p:blipFill>
        <p:spPr>
          <a:xfrm>
            <a:off x="4015980" y="2889023"/>
            <a:ext cx="4497840" cy="3368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Таблица 2"/>
          <p:cNvGraphicFramePr/>
          <p:nvPr>
            <p:extLst>
              <p:ext uri="{D42A27DB-BD31-4B8C-83A1-F6EECF244321}">
                <p14:modId xmlns:p14="http://schemas.microsoft.com/office/powerpoint/2010/main" val="3458958792"/>
              </p:ext>
            </p:extLst>
          </p:nvPr>
        </p:nvGraphicFramePr>
        <p:xfrm>
          <a:off x="337680" y="582840"/>
          <a:ext cx="11492280" cy="6620640"/>
        </p:xfrm>
        <a:graphic>
          <a:graphicData uri="http://schemas.openxmlformats.org/drawingml/2006/table">
            <a:tbl>
              <a:tblPr/>
              <a:tblGrid>
                <a:gridCol w="1209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6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5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448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Время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Понедельник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07.04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Вторник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08.04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Среда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09.04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Четверг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10.04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Пятница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11.04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08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9.00-9.05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(воспитатель)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9.05-9.15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Открытие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смены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на знакомство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воспитатель)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  <a:endParaRPr lang="ru-RU" sz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астероидов и планет (объемные фигуры для панно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(воспитатель)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выявление лидерских качеств 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воспитатель)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панно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«Звездное небо»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воспитатель)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взаимодействие в коллективе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(воспитатель)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88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9.15-10.00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Занятие по технологии (выжигание на модели №1)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Кох И.А.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Занимательная математика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Мещерякова Е.А.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География стран и континентов. Песня про страны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Ткаченко И.В.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Решение ребусов Судакова Е.А.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Защита проектов по итогам смены </a:t>
                      </a:r>
                    </a:p>
                    <a:p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Меркулова Е.О, Шаталина А.В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44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10.10-10.55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Химия вокруг нас (занимательные факты) Терещенко О.Б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Веселая эстафета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 err="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Зугров</a:t>
                      </a: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В.В.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Интересные факты о животных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Бушуева Л.Е.  Наумова Л.М.</a:t>
                      </a:r>
                    </a:p>
                    <a:p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Занятие по технологии (выжигание на модели №2)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Кох И.А.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Физические опыты в домашних условиях 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Шаталина А.В.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36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11.10-11.55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Занятия по созданию мультипликационного фильма 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Медведева Н.М.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Опыты по химии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Терещенко О.Б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Создание объемных моделей ОЛОИДЫ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Бегларян Т.Г.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200" b="0" strike="noStrike" kern="1200" spc="-1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Веселая эстафета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Зугров В.В.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Создание РОБОШЛЕМА</a:t>
                      </a:r>
                    </a:p>
                    <a:p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Судакова Е.А, Меркулова Е.О</a:t>
                      </a:r>
                    </a:p>
                    <a:p>
                      <a:endParaRPr lang="ru-RU" sz="1200" b="0" strike="noStrike" kern="1200" spc="-1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656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12.05-12.50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Необычные физические явления   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Шаталина А.В.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Создание летающей тарелки ко Дню космонавтики  Карнаухова С.В.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200" b="0" strike="noStrike" kern="1200" spc="-1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Опыты в компьютере </a:t>
                      </a:r>
                    </a:p>
                    <a:p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Меркулова Е.О.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Школа безопасности (вяжем узлы) Лизунов С.М.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Музыкальное занятие</a:t>
                      </a:r>
                    </a:p>
                    <a:p>
                      <a:r>
                        <a:rPr lang="ru-RU" sz="1200" b="0" strike="noStrike" kern="1200" spc="-1" dirty="0" err="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Самкина</a:t>
                      </a: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О.М (земля в иллюминаторе)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480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12.50-12.55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 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к.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 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 к. 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.)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к.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к.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6" name="Заголовок 1"/>
          <p:cNvSpPr/>
          <p:nvPr/>
        </p:nvSpPr>
        <p:spPr>
          <a:xfrm>
            <a:off x="883080" y="39600"/>
            <a:ext cx="4945320" cy="4960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b">
            <a:normAutofit fontScale="48657" lnSpcReduction="20000"/>
          </a:bodyPr>
          <a:lstStyle/>
          <a:p>
            <a:pPr algn="ctr" defTabSz="914400">
              <a:lnSpc>
                <a:spcPct val="90000"/>
              </a:lnSpc>
            </a:pPr>
            <a:r>
              <a:rPr lang="ru-RU" sz="6000" b="1" strike="noStrike" spc="-1">
                <a:solidFill>
                  <a:schemeClr val="lt1"/>
                </a:solidFill>
                <a:latin typeface="Times New Roman"/>
              </a:rPr>
              <a:t>План-сетка смены</a:t>
            </a:r>
            <a:endParaRPr lang="ru-RU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Заголовок 1"/>
          <p:cNvSpPr/>
          <p:nvPr/>
        </p:nvSpPr>
        <p:spPr>
          <a:xfrm>
            <a:off x="6184440" y="62280"/>
            <a:ext cx="5024160" cy="4960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rmAutofit fontScale="46597" lnSpcReduction="20000"/>
          </a:bodyPr>
          <a:lstStyle/>
          <a:p>
            <a:pPr algn="ctr" defTabSz="914400">
              <a:lnSpc>
                <a:spcPct val="90000"/>
              </a:lnSpc>
            </a:pPr>
            <a:r>
              <a:rPr lang="ru-RU" sz="4400" b="1" strike="noStrike" spc="-1">
                <a:solidFill>
                  <a:schemeClr val="lt1"/>
                </a:solidFill>
                <a:latin typeface="Times New Roman"/>
              </a:rPr>
              <a:t>Неделя с 07.04.2025 по 11.04.2025 (утро)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Таблица 5"/>
          <p:cNvGraphicFramePr/>
          <p:nvPr>
            <p:extLst>
              <p:ext uri="{D42A27DB-BD31-4B8C-83A1-F6EECF244321}">
                <p14:modId xmlns:p14="http://schemas.microsoft.com/office/powerpoint/2010/main" val="176751590"/>
              </p:ext>
            </p:extLst>
          </p:nvPr>
        </p:nvGraphicFramePr>
        <p:xfrm>
          <a:off x="120240" y="878040"/>
          <a:ext cx="11652120" cy="6372000"/>
        </p:xfrm>
        <a:graphic>
          <a:graphicData uri="http://schemas.openxmlformats.org/drawingml/2006/table">
            <a:tbl>
              <a:tblPr/>
              <a:tblGrid>
                <a:gridCol w="1154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9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9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232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Время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Понедельник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07.04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Вторник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08.04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Среда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09.04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Четверг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10.04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Пятница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chemeClr val="lt1"/>
                          </a:solidFill>
                          <a:latin typeface="Times New Roman"/>
                        </a:rPr>
                        <a:t>11.04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92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13.00-13.05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(воспитатель)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Встреча детей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Первый этаж (у турникетов)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92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13.05-13.15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Открытие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смены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на знакомство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воспитатель)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  <a:endParaRPr lang="ru-RU" sz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астероидов и планет (объемные фигуры для панно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(воспитатель)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выявление лидерских качеств 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воспитатель)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панно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«Звездное небо»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воспитатель)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взаимодействие в коллективе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(воспитатель)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72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13.15-14.00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Опыты по химии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Терещенко О.Б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Создание объемных моделей ОЛОИДЫ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 err="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Бегларян</a:t>
                      </a: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Т.Г.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Занимательная математика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Мещерякова Е.А.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Интересные факты о 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животных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Бушуева Л.Е.  Наумова Л.М.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Защита проектов по итогам смены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Меркулова Е.О, Шаталина А.В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72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14.10-14.55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Спорт и математика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Зугров В.В.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Химия вокруг нас (занимательные факты) Терещенко О.Б</a:t>
                      </a: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200" b="0" strike="noStrike" kern="1200" spc="-1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Веселая эстафета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 err="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Зугров</a:t>
                      </a: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В.В.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Школа безопасности (вяжем узлы) Лизунов С.М.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Опыты в компьютере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Меркулова Е.О.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72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15.10-15.55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Занимательные ребусы Судакова Е.А.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Физические опыты в домашних условиях 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Шаталина А.В.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Занятие по технологии (выжигание на модели №1)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Кох И.А.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Занятие по технологии (выжигание на модели № 2)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Кох И.А.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Музыкальное занятие</a:t>
                      </a:r>
                    </a:p>
                    <a:p>
                      <a:r>
                        <a:rPr lang="ru-RU" sz="1200" b="0" strike="noStrike" kern="1200" spc="-1" dirty="0" err="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Самкина</a:t>
                      </a: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О.М (земля в иллюминаторе)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472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16.05-16.50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Создание открыток ко Дню космонавтики  Карнаухова С.В.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 География стран и континентов. Песня про страны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Ткаченко И.В.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Необычные физические явления   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Шаталина А.В.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Занятия по созданию мультипликационного фильма 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ru-RU" sz="1200" b="0" strike="noStrike" kern="1200" spc="-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Медведева Н.М.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Создание РОБОШЛЕМА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Судакова Е.А, Меркулова Е.О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4560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16.</a:t>
                      </a:r>
                      <a:r>
                        <a:rPr lang="ru-RU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50</a:t>
                      </a:r>
                      <a:r>
                        <a:rPr lang="en-US" sz="1200" b="0" strike="noStrike" spc="-1">
                          <a:solidFill>
                            <a:schemeClr val="dk1"/>
                          </a:solidFill>
                          <a:latin typeface="Times New Roman"/>
                        </a:rPr>
                        <a:t>-16.55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к.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 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к.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 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 к. 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.)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к.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Подведение итогов дня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200" b="0" i="0" u="none" strike="noStrike" kern="1200" cap="none" spc="-1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воспитатель</a:t>
                      </a:r>
                      <a:r>
                        <a:rPr lang="ru-RU" sz="1200" b="0" strike="noStrike" kern="1200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lang="ru-RU" sz="1200" b="0" strike="noStrike" kern="1200" spc="-1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kern="1200" spc="-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+mn-cs"/>
                        </a:rPr>
                        <a:t>207 к.</a:t>
                      </a:r>
                    </a:p>
                  </a:txBody>
                  <a:tcPr marL="6120" marR="612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4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9" name="Заголовок 1"/>
          <p:cNvSpPr/>
          <p:nvPr/>
        </p:nvSpPr>
        <p:spPr>
          <a:xfrm>
            <a:off x="1012680" y="255240"/>
            <a:ext cx="4945320" cy="4960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b">
            <a:normAutofit fontScale="48657" lnSpcReduction="20000"/>
          </a:bodyPr>
          <a:lstStyle/>
          <a:p>
            <a:pPr algn="ctr" defTabSz="914400">
              <a:lnSpc>
                <a:spcPct val="90000"/>
              </a:lnSpc>
            </a:pPr>
            <a:r>
              <a:rPr lang="ru-RU" sz="6000" b="1" strike="noStrike" spc="-1">
                <a:solidFill>
                  <a:schemeClr val="lt1"/>
                </a:solidFill>
                <a:latin typeface="Times New Roman"/>
              </a:rPr>
              <a:t>План-сетка смены</a:t>
            </a:r>
            <a:endParaRPr lang="ru-RU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Заголовок 1"/>
          <p:cNvSpPr/>
          <p:nvPr/>
        </p:nvSpPr>
        <p:spPr>
          <a:xfrm>
            <a:off x="6300720" y="249120"/>
            <a:ext cx="4945320" cy="4960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rmAutofit fontScale="45006" lnSpcReduction="20000"/>
          </a:bodyPr>
          <a:lstStyle/>
          <a:p>
            <a:pPr algn="ctr" defTabSz="914400">
              <a:lnSpc>
                <a:spcPct val="90000"/>
              </a:lnSpc>
            </a:pPr>
            <a:r>
              <a:rPr lang="ru-RU" sz="4400" b="1" strike="noStrike" spc="-1">
                <a:solidFill>
                  <a:schemeClr val="lt1"/>
                </a:solidFill>
                <a:latin typeface="Times New Roman"/>
              </a:rPr>
              <a:t>Неделя с 07.04.2025 по 11.04.2025 (вечер)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708</Words>
  <Application>Microsoft Office PowerPoint</Application>
  <PresentationFormat>Широкоэкранный</PresentationFormat>
  <Paragraphs>209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3</vt:i4>
      </vt:variant>
    </vt:vector>
  </HeadingPairs>
  <TitlesOfParts>
    <vt:vector size="22" baseType="lpstr">
      <vt:lpstr>Arial</vt:lpstr>
      <vt:lpstr>Calibri</vt:lpstr>
      <vt:lpstr>Calibri Light</vt:lpstr>
      <vt:lpstr>DejaVu Sans</vt:lpstr>
      <vt:lpstr>Roboto</vt:lpstr>
      <vt:lpstr>Symbol</vt:lpstr>
      <vt:lpstr>Times New Roman</vt:lpstr>
      <vt:lpstr>Wingdings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 Смена  ««Хочу все знать! - 2025»»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dc:description/>
  <cp:lastModifiedBy>Учтель</cp:lastModifiedBy>
  <cp:revision>46</cp:revision>
  <dcterms:created xsi:type="dcterms:W3CDTF">2024-10-14T07:00:15Z</dcterms:created>
  <dcterms:modified xsi:type="dcterms:W3CDTF">2025-04-02T08:45:36Z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3</vt:i4>
  </property>
</Properties>
</file>